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1111" r:id="rId2"/>
    <p:sldId id="429" r:id="rId3"/>
    <p:sldId id="1278" r:id="rId4"/>
    <p:sldId id="1279" r:id="rId5"/>
    <p:sldId id="1314" r:id="rId6"/>
    <p:sldId id="1316" r:id="rId7"/>
    <p:sldId id="1181" r:id="rId8"/>
    <p:sldId id="1311" r:id="rId9"/>
    <p:sldId id="1282" r:id="rId10"/>
    <p:sldId id="1255" r:id="rId11"/>
    <p:sldId id="1317" r:id="rId12"/>
    <p:sldId id="1184" r:id="rId13"/>
    <p:sldId id="1257" r:id="rId14"/>
    <p:sldId id="1318" r:id="rId15"/>
    <p:sldId id="1120" r:id="rId16"/>
  </p:sldIdLst>
  <p:sldSz cx="12192000" cy="6858000"/>
  <p:notesSz cx="6858000" cy="9144000"/>
  <p:embeddedFontLst>
    <p:embeddedFont>
      <p:font typeface="锦绣宋体" panose="02010600030101010101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>
    <p:extLst>
      <p:ext uri="{19B8F6BF-5375-455C-9EA6-DF929625EA0E}">
        <p15:presenceInfo xmlns:p15="http://schemas.microsoft.com/office/powerpoint/2012/main" userId="c113069540fb13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C2"/>
    <a:srgbClr val="F0F0F0"/>
    <a:srgbClr val="E0E0E0"/>
    <a:srgbClr val="491F68"/>
    <a:srgbClr val="10439D"/>
    <a:srgbClr val="0E419C"/>
    <a:srgbClr val="DEEBF7"/>
    <a:srgbClr val="90BCEA"/>
    <a:srgbClr val="20438A"/>
    <a:srgbClr val="1E4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4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8D1A-7533-F625-D955-D0BBE8B9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F97958-36D7-3C8C-A41D-2AAFD8FA0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458EC-3628-2B4A-B4B0-E0D50EFE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A8D66-869F-2582-A99B-D016AC73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67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6B9276-3D5B-46B9-8FB9-3C5C11460D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AF04-3C18-2F4A-AD3D-C2C87D8D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DF805-4BFC-9045-8842-123C6AC41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DB6A4-105F-487C-8A11-129132D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0C17-4C55-757A-C01E-C69707F15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7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DDEC-7972-E1AC-8716-F882434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B1B517-7325-E0C7-870D-3880838E5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67831-138D-D41F-3EA1-6A005B7B2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659D2-77C5-6031-3EE1-B611F299D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50F9E-7E57-E5A4-7FF2-214CD48B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C15E79-B635-A278-0A71-49BE24C29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0B642F-19E3-E540-EB70-1862B0D85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3D2B9-0076-E8C1-C372-CE4A7D65E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5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C66E-52D7-133B-269D-84297D93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C38F0B-591C-B1CE-8DD3-CC4C0171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842DB2-4711-943D-A085-1AFB37071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547A4-09DB-0B9D-7CA5-47441786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9EBD-E5A2-60ED-F560-1EB9256D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1CA853-31DB-9C0A-F5A8-335160331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119374-8472-FE1C-104A-4FD0FB3E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A27AA-76B9-E08E-BA67-9EE465604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1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AE1F-8EB3-789D-9267-B35EFCB1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52045B-5C02-FEF5-1508-25B0D30CB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21F348-CC50-D86E-735B-588D8297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45EB6-B298-847C-17C5-1D3C56BCF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9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26" Type="http://schemas.openxmlformats.org/officeDocument/2006/relationships/image" Target="../media/image29.png"/><Relationship Id="rId3" Type="http://schemas.openxmlformats.org/officeDocument/2006/relationships/tags" Target="../tags/tag74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image" Target="../media/image28.png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image" Target="../media/image27.png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image" Target="../media/image26.png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image" Target="../media/image7.png"/><Relationship Id="rId27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microsoft.com/office/2007/relationships/hdphoto" Target="../media/hdphoto1.wdp"/><Relationship Id="rId5" Type="http://schemas.openxmlformats.org/officeDocument/2006/relationships/tags" Target="../tags/tag97.xml"/><Relationship Id="rId10" Type="http://schemas.openxmlformats.org/officeDocument/2006/relationships/image" Target="../media/image6.png"/><Relationship Id="rId4" Type="http://schemas.openxmlformats.org/officeDocument/2006/relationships/tags" Target="../tags/tag96.xml"/><Relationship Id="rId9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1.xml"/><Relationship Id="rId7" Type="http://schemas.openxmlformats.org/officeDocument/2006/relationships/image" Target="../media/image33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4.xml"/><Relationship Id="rId7" Type="http://schemas.openxmlformats.org/officeDocument/2006/relationships/image" Target="../media/image35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png"/><Relationship Id="rId4" Type="http://schemas.openxmlformats.org/officeDocument/2006/relationships/tags" Target="../tags/tag105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7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3.jpeg"/><Relationship Id="rId5" Type="http://schemas.openxmlformats.org/officeDocument/2006/relationships/tags" Target="../tags/tag110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109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0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8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1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1.png"/><Relationship Id="rId2" Type="http://schemas.openxmlformats.org/officeDocument/2006/relationships/tags" Target="../tags/tag22.xml"/><Relationship Id="rId16" Type="http://schemas.openxmlformats.org/officeDocument/2006/relationships/image" Target="../media/image7.png"/><Relationship Id="rId20" Type="http://schemas.openxmlformats.org/officeDocument/2006/relationships/image" Target="../media/image1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30.xml"/><Relationship Id="rId19" Type="http://schemas.openxmlformats.org/officeDocument/2006/relationships/image" Target="../media/image1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microsoft.com/office/2007/relationships/hdphoto" Target="../media/hdphoto1.wdp"/><Relationship Id="rId5" Type="http://schemas.openxmlformats.org/officeDocument/2006/relationships/tags" Target="../tags/tag44.xml"/><Relationship Id="rId10" Type="http://schemas.openxmlformats.org/officeDocument/2006/relationships/image" Target="../media/image6.png"/><Relationship Id="rId4" Type="http://schemas.openxmlformats.org/officeDocument/2006/relationships/tags" Target="../tags/tag43.xml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1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7.png"/><Relationship Id="rId5" Type="http://schemas.openxmlformats.org/officeDocument/2006/relationships/tags" Target="../tags/tag50.xml"/><Relationship Id="rId10" Type="http://schemas.openxmlformats.org/officeDocument/2006/relationships/image" Target="../media/image17.png"/><Relationship Id="rId4" Type="http://schemas.openxmlformats.org/officeDocument/2006/relationships/tags" Target="../tags/tag4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image" Target="../media/image23.png"/><Relationship Id="rId3" Type="http://schemas.openxmlformats.org/officeDocument/2006/relationships/tags" Target="../tags/tag55.xml"/><Relationship Id="rId21" Type="http://schemas.openxmlformats.org/officeDocument/2006/relationships/notesSlide" Target="../notesSlides/notesSlide9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image" Target="../media/image22.png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slideLayout" Target="../slideLayouts/slideLayout1.xml"/><Relationship Id="rId29" Type="http://schemas.microsoft.com/office/2007/relationships/hdphoto" Target="../media/hdphoto2.wdp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21.png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7.pn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425305" cy="3338790"/>
            <a:chOff x="953" y="2208"/>
            <a:chExt cx="14843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457B2E-C224-0BC1-BFD1-917AB5F28A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9785" y="3664751"/>
            <a:ext cx="8595995" cy="10899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defTabSz="685800" eaLnBrk="0" hangingPunct="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电容充放电显示器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AF3C7E-BF88-6C55-98C3-1FFE48621801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C477-E2C2-F0A2-0C65-5AA47EBD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696441A-E683-055A-4064-06E6897741B7}"/>
              </a:ext>
            </a:extLst>
          </p:cNvPr>
          <p:cNvGrpSpPr/>
          <p:nvPr/>
        </p:nvGrpSpPr>
        <p:grpSpPr>
          <a:xfrm>
            <a:off x="1245236" y="323215"/>
            <a:ext cx="3039894" cy="604520"/>
            <a:chOff x="716111" y="296170"/>
            <a:chExt cx="3039942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D7B636-327F-3D4C-D2B0-4897E06CEF8B}"/>
                </a:ext>
              </a:extLst>
            </p:cNvPr>
            <p:cNvSpPr txBox="1"/>
            <p:nvPr/>
          </p:nvSpPr>
          <p:spPr>
            <a:xfrm>
              <a:off x="716111" y="296170"/>
              <a:ext cx="3039942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电容充放电电路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B14DB11-9514-5E61-D789-AC1E99E2AB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B5998982-512F-A7A5-3EB9-E0A659F496A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7505F43-BFB0-5E1F-183F-B5482AF5C9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02C081-2D20-CB83-45CD-CC787D90CA5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406037B7-18E7-B1A1-967F-B725694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683DE38-53CD-5796-7150-3FED47C1B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7327E9-96F3-053B-5EDF-828903F3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000250"/>
            <a:ext cx="761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06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1D418B-8F41-2968-7233-88FDD3556C9A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>
              <a:extLst>
                <a:ext uri="{FF2B5EF4-FFF2-40B4-BE49-F238E27FC236}">
                  <a16:creationId xmlns:a16="http://schemas.microsoft.com/office/drawing/2014/main" id="{65F65346-F5B7-5CB5-3092-A34D450385F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任意多边形 19">
              <a:extLst>
                <a:ext uri="{FF2B5EF4-FFF2-40B4-BE49-F238E27FC236}">
                  <a16:creationId xmlns:a16="http://schemas.microsoft.com/office/drawing/2014/main" id="{57AEA6F5-0D09-C301-CEA7-87F041E31A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20876A-AA50-11D6-128F-2F437D0063D9}"/>
              </a:ext>
            </a:extLst>
          </p:cNvPr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FB2EDDF-5B5B-53C7-082B-5CECF457CC37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B6D3844-63B5-F511-B41F-869C2067AE43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22A1B0-3741-CACC-C285-97212531BC07}"/>
              </a:ext>
            </a:extLst>
          </p:cNvPr>
          <p:cNvGrpSpPr/>
          <p:nvPr/>
        </p:nvGrpSpPr>
        <p:grpSpPr>
          <a:xfrm>
            <a:off x="4387852" y="3429248"/>
            <a:ext cx="3416320" cy="1230666"/>
            <a:chOff x="4375026" y="2848154"/>
            <a:chExt cx="3416320" cy="123066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3B528D-375F-C4D6-DDF2-F367918B4E8E}"/>
                </a:ext>
              </a:extLst>
            </p:cNvPr>
            <p:cNvSpPr txBox="1"/>
            <p:nvPr/>
          </p:nvSpPr>
          <p:spPr>
            <a:xfrm>
              <a:off x="4375026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14589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pitchFamily="34" charset="-122"/>
                  <a:cs typeface="+mn-cs"/>
                </a:rPr>
                <a:t>电容串并联计算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91CD18D-A55E-3857-9CE1-E195ECB49425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06F2BE-59F5-6021-4ADB-390D460415A0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noFill/>
            <a:ln w="28575" cap="flat" cmpd="sng" algn="ctr">
              <a:solidFill>
                <a:srgbClr val="003C83">
                  <a:shade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217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CA0A06-002A-364B-A283-964543C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6" y="1705237"/>
            <a:ext cx="8384021" cy="34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99B82D3-AEB4-854B-928F-9E44F8D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8" y="4698401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3075753" cy="604520"/>
            <a:chOff x="716110" y="296170"/>
            <a:chExt cx="307580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307580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电容并联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5345F-637A-A932-B350-B1CE5CCB5D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188823" y="1454895"/>
            <a:ext cx="2796989" cy="3813274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Q’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2CV / V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2C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F2E9A-C9E5-F757-F5F0-7A7CD820FAB3}"/>
              </a:ext>
            </a:extLst>
          </p:cNvPr>
          <p:cNvSpPr txBox="1"/>
          <p:nvPr/>
        </p:nvSpPr>
        <p:spPr>
          <a:xfrm>
            <a:off x="4207962" y="3099346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C4DC8A-E5E5-C6CB-1107-D414512E6140}"/>
              </a:ext>
            </a:extLst>
          </p:cNvPr>
          <p:cNvSpPr txBox="1"/>
          <p:nvPr/>
        </p:nvSpPr>
        <p:spPr>
          <a:xfrm>
            <a:off x="5937567" y="309010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6F39-9153-4BA4-D11C-EB1BF9CC3728}"/>
              </a:ext>
            </a:extLst>
          </p:cNvPr>
          <p:cNvSpPr/>
          <p:nvPr/>
        </p:nvSpPr>
        <p:spPr>
          <a:xfrm>
            <a:off x="4207962" y="2642175"/>
            <a:ext cx="2310070" cy="2569754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9C5542A-12EE-39E7-B9BF-EA602E530F2C}"/>
              </a:ext>
            </a:extLst>
          </p:cNvPr>
          <p:cNvSpPr/>
          <p:nvPr/>
        </p:nvSpPr>
        <p:spPr>
          <a:xfrm rot="20294603">
            <a:off x="1979189" y="4746380"/>
            <a:ext cx="2118544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DAF64-0F50-4FDC-2993-A709F418EF78}"/>
              </a:ext>
            </a:extLst>
          </p:cNvPr>
          <p:cNvSpPr/>
          <p:nvPr/>
        </p:nvSpPr>
        <p:spPr>
          <a:xfrm>
            <a:off x="409924" y="4561490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66AB3-EA37-05AD-B2BD-CAA416BC878B}"/>
              </a:ext>
            </a:extLst>
          </p:cNvPr>
          <p:cNvSpPr txBox="1"/>
          <p:nvPr/>
        </p:nvSpPr>
        <p:spPr>
          <a:xfrm>
            <a:off x="709272" y="465465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813433-3B92-3AD5-1521-39DF17B05FAD}"/>
              </a:ext>
            </a:extLst>
          </p:cNvPr>
          <p:cNvSpPr txBox="1"/>
          <p:nvPr/>
        </p:nvSpPr>
        <p:spPr>
          <a:xfrm>
            <a:off x="409924" y="515561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CB87DF-48A1-B2C4-8D3A-34BB3EA45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614" y="5579315"/>
            <a:ext cx="5896798" cy="53347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27A1-0FFA-3154-53AF-7D9A5067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FAD81A-58A6-B16C-CA0B-FF336710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0" y="1417851"/>
            <a:ext cx="6676396" cy="41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99C8A7-708B-EBD9-F04D-E7BC0C592F53}"/>
              </a:ext>
            </a:extLst>
          </p:cNvPr>
          <p:cNvGrpSpPr/>
          <p:nvPr/>
        </p:nvGrpSpPr>
        <p:grpSpPr>
          <a:xfrm>
            <a:off x="1245236" y="323215"/>
            <a:ext cx="3007100" cy="604520"/>
            <a:chOff x="716111" y="296170"/>
            <a:chExt cx="3007147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4A7A61-B156-FF53-CA79-EA0571B47A83}"/>
                </a:ext>
              </a:extLst>
            </p:cNvPr>
            <p:cNvSpPr txBox="1"/>
            <p:nvPr/>
          </p:nvSpPr>
          <p:spPr>
            <a:xfrm>
              <a:off x="716111" y="296170"/>
              <a:ext cx="3007147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电容串并联计算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04DFDDF-EC8C-5F46-C821-E078A56D35B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4201A16-2541-21E9-DCB6-3E06948768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78C30C6-7AA1-E28E-0D17-22F8F69E95F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A2ECC2B-E708-96EB-276B-0CF0DC51335B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F4157E8-F4FB-A4B3-467E-5EF6EC31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93EA902-A04B-0EAE-0903-9178B1A672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电容串联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9824B-12AB-C2C5-2DB3-342A7BE98BB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00268" y="822325"/>
            <a:ext cx="2696689" cy="578882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 = CV = It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01739-60D4-E40F-B25F-6A3630533878}"/>
              </a:ext>
            </a:extLst>
          </p:cNvPr>
          <p:cNvSpPr txBox="1"/>
          <p:nvPr/>
        </p:nvSpPr>
        <p:spPr>
          <a:xfrm>
            <a:off x="4656399" y="2552750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974230-8A26-12A6-BC1E-1DC89FF26B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68579" y="570547"/>
            <a:ext cx="3183411" cy="4699159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①同一支路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相同，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It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②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C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V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 0.5V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= 0.5 CV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 = Q’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0.5CV / V </a:t>
            </a:r>
          </a:p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= 0.5C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0B18E0AF-3FF7-8BAA-1D5C-164DA789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8" y="4701529"/>
            <a:ext cx="628650" cy="12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AF18442-BE3D-FA86-3B1C-331B12C326D6}"/>
              </a:ext>
            </a:extLst>
          </p:cNvPr>
          <p:cNvSpPr/>
          <p:nvPr/>
        </p:nvSpPr>
        <p:spPr>
          <a:xfrm>
            <a:off x="482894" y="4564618"/>
            <a:ext cx="1231384" cy="156455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0B703-A98E-7A87-12C4-DF4419083106}"/>
              </a:ext>
            </a:extLst>
          </p:cNvPr>
          <p:cNvSpPr txBox="1"/>
          <p:nvPr/>
        </p:nvSpPr>
        <p:spPr>
          <a:xfrm>
            <a:off x="782242" y="4657787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Q’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E618B-1AAB-AE74-A268-88267FBED39E}"/>
              </a:ext>
            </a:extLst>
          </p:cNvPr>
          <p:cNvSpPr txBox="1"/>
          <p:nvPr/>
        </p:nvSpPr>
        <p:spPr>
          <a:xfrm>
            <a:off x="482894" y="5158745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C’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DB2EE1-FA46-F686-2272-05B1A80D58F5}"/>
              </a:ext>
            </a:extLst>
          </p:cNvPr>
          <p:cNvSpPr txBox="1"/>
          <p:nvPr/>
        </p:nvSpPr>
        <p:spPr>
          <a:xfrm>
            <a:off x="4203157" y="2679252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83CCE-FF46-0C0B-F2CD-CE4255290005}"/>
              </a:ext>
            </a:extLst>
          </p:cNvPr>
          <p:cNvSpPr txBox="1"/>
          <p:nvPr/>
        </p:nvSpPr>
        <p:spPr>
          <a:xfrm>
            <a:off x="4144241" y="3917999"/>
            <a:ext cx="580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8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2CCA-5650-BC8A-24E7-197D3463D8EE}"/>
              </a:ext>
            </a:extLst>
          </p:cNvPr>
          <p:cNvSpPr/>
          <p:nvPr/>
        </p:nvSpPr>
        <p:spPr>
          <a:xfrm>
            <a:off x="4252335" y="2233216"/>
            <a:ext cx="906088" cy="34931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2EFB19-EBBC-C7CB-0E86-7BFADEEC422E}"/>
              </a:ext>
            </a:extLst>
          </p:cNvPr>
          <p:cNvSpPr txBox="1"/>
          <p:nvPr/>
        </p:nvSpPr>
        <p:spPr>
          <a:xfrm>
            <a:off x="4656399" y="3723943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3CB05B-6ED2-5D7F-4394-8B86C92E53F1}"/>
              </a:ext>
            </a:extLst>
          </p:cNvPr>
          <p:cNvSpPr txBox="1"/>
          <p:nvPr/>
        </p:nvSpPr>
        <p:spPr>
          <a:xfrm>
            <a:off x="4673709" y="4898435"/>
            <a:ext cx="50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左右 32">
            <a:extLst>
              <a:ext uri="{FF2B5EF4-FFF2-40B4-BE49-F238E27FC236}">
                <a16:creationId xmlns:a16="http://schemas.microsoft.com/office/drawing/2014/main" id="{24E0EADE-F4E0-7A4B-1E5B-1E0C7B3393CC}"/>
              </a:ext>
            </a:extLst>
          </p:cNvPr>
          <p:cNvSpPr/>
          <p:nvPr/>
        </p:nvSpPr>
        <p:spPr>
          <a:xfrm rot="20849141">
            <a:off x="2076279" y="4804939"/>
            <a:ext cx="1907759" cy="484632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A8D18EA-DADA-7F93-6443-5A75E26BD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903" y="5648619"/>
            <a:ext cx="4833711" cy="7498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DB025-1BB5-B389-4539-4EDCC152FE8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3298"/>
          <a:stretch/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5067518" y="314032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认识电容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F55B-1E88-411B-79F7-CE8D293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DBD0BC-9266-5119-F5CC-0541A073BAD6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5DDA67-FB4A-AAB5-FA8E-DC7ACD3F7A4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2CC382A-E43E-AB5C-57E5-52DAFFDA9D5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C9F0BBE-EF81-7B00-A124-E4CD081E7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C1AF8AC-2535-97FE-C449-4731E3CE5C8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ED8424B-25DD-EB3F-8702-04C9EC047773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8CED9E9-E867-0860-3C34-4185E6F5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1CAF56-229A-CFD0-A7D0-2B9DC01F57FB}"/>
              </a:ext>
            </a:extLst>
          </p:cNvPr>
          <p:cNvGrpSpPr/>
          <p:nvPr/>
        </p:nvGrpSpPr>
        <p:grpSpPr>
          <a:xfrm>
            <a:off x="730249" y="1210310"/>
            <a:ext cx="9139892" cy="2121535"/>
            <a:chOff x="1150" y="5311"/>
            <a:chExt cx="12438" cy="334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05C101-D37D-CF9D-0598-90E72C5BEE6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918A4-1E73-5972-275A-10121B8B2F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02" y="6058"/>
              <a:ext cx="12386" cy="25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能够储存电荷和电能。其储存的电荷量与电容两端的电压成正比，即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Q=CV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电容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越大，在相同电压下储存的电荷量越多，储存的电能也越多。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“通交流、隔直流”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，能随交流信号的不同频率而改变容抗大小。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电容的标准单位是F(法拉)，1F=10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6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μ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F(微法)=10</a:t>
              </a:r>
              <a:r>
                <a:rPr lang="en-US" altLang="zh-CN" sz="2000" b="1" baseline="30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pF (皮法)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04AD7C2-F506-17E5-9BE9-10A0FCC80F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229" y="4171762"/>
            <a:ext cx="2065655" cy="13468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C9379-4B3B-F916-45CF-048E38DD7A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5" y="4171761"/>
            <a:ext cx="1257300" cy="10972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E9E89-A09E-CEB9-019F-90B7E9FD25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293" y="3503744"/>
            <a:ext cx="3838575" cy="283527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lvl="0" indent="0" algn="l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瓷片电容：</a:t>
            </a:r>
          </a:p>
          <a:p>
            <a:pPr lvl="0" algn="l">
              <a:lnSpc>
                <a:spcPct val="125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瓷片电容不区分正负极，目前多采用3位数字表示其容量。其中前两位表示为有效数字，第3位表示10的幂数，单位为pF(皮法)，如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“103”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(10×10</a:t>
            </a:r>
            <a:r>
              <a:rPr lang="en-US" altLang="zh-CN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一般瓷片电容耐压值为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50V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24FC-997B-B062-BF07-285EF0EFD3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25574" y="555161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658333-B374-EE65-A9B0-4059D8D974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49240" y="55516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9E533B-B60A-EB94-2D8C-82BECFB849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98055" y="5551616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DCB07D-C212-4945-E16C-C3DE8F08637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69760" y="4222561"/>
            <a:ext cx="1520190" cy="11283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DA5700-456E-DFDB-0093-75DCAEA7F091}"/>
              </a:ext>
            </a:extLst>
          </p:cNvPr>
          <p:cNvSpPr txBox="1"/>
          <p:nvPr/>
        </p:nvSpPr>
        <p:spPr>
          <a:xfrm>
            <a:off x="5023485" y="4371469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BE0ED-FA38-DB35-C887-36A8AA3CB4FD}"/>
              </a:ext>
            </a:extLst>
          </p:cNvPr>
          <p:cNvSpPr txBox="1"/>
          <p:nvPr/>
        </p:nvSpPr>
        <p:spPr>
          <a:xfrm>
            <a:off x="6842125" y="4207579"/>
            <a:ext cx="1704642" cy="1255584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D0DB3C-C1A4-6DDB-97CF-445F91D4C826}"/>
              </a:ext>
            </a:extLst>
          </p:cNvPr>
          <p:cNvSpPr txBox="1"/>
          <p:nvPr/>
        </p:nvSpPr>
        <p:spPr>
          <a:xfrm>
            <a:off x="8824229" y="4088765"/>
            <a:ext cx="1885950" cy="1462851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890ED4-B9FC-046F-34A5-5588448A73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98378" y="945991"/>
            <a:ext cx="3481270" cy="510778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pF (m,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u, n, p, f)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5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4AB2-F058-6288-1B81-22A02E2E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F9D346-4631-BA76-C0E8-FC6E2F1B35E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D4CF1D-1E4E-B212-3FE8-0BCEE0B2DC13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861A04-2247-682D-356B-181E9C4EC3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DEE7D20-7B7D-36E3-9B18-09C159AF0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EAD2B4-604D-FE63-CDFD-12B3D669879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BBA7CE-5B1E-4FF6-EDE7-42782735401F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91B6AAA-240A-44A3-9DE4-3D0129DC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121E1F3-9838-C08D-189B-89B48DE95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电容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C07F9-F48B-E43D-D825-B14054F6FC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50" y="1953260"/>
            <a:ext cx="7056120" cy="1916428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电解电容是有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的，带“+”的一端是正极，另一端是负极。</a:t>
            </a:r>
          </a:p>
          <a:p>
            <a:pPr indent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新的电解电容的引脚是1长1短，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长引脚的是正极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短引脚的是负极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。同时在外壳上印有“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”标记的引脚是负极。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实验中电解电容耐压值为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16V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或以上。</a:t>
            </a:r>
          </a:p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1AF91C-1927-C17D-3921-FBDF95B5DB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0285" y="4074160"/>
            <a:ext cx="1598295" cy="1089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AF53AD-1A9D-EFA2-C6DF-955ADDB1EF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5808" y="4389755"/>
            <a:ext cx="1379220" cy="6781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1954F4-69F4-FC5A-3F4B-146C2A0BF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9"/>
          <a:srcRect l="26432" t="28201" r="26579" b="29755"/>
          <a:stretch>
            <a:fillRect/>
          </a:stretch>
        </p:blipFill>
        <p:spPr>
          <a:xfrm>
            <a:off x="8830310" y="2057400"/>
            <a:ext cx="1361440" cy="84709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42089390-E3AA-7A1E-3C44-E59FE82CEB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75090" y="2057400"/>
            <a:ext cx="908685" cy="435610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C65456E-218D-3BA1-FF56-6ED30CBD6DB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29625" y="2945765"/>
            <a:ext cx="2398395" cy="79121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注意！</a:t>
            </a:r>
          </a:p>
          <a:p>
            <a:pPr indent="0" algn="ctr" fontAlgn="auto">
              <a:spcBef>
                <a:spcPts val="600"/>
              </a:spcBef>
            </a:pPr>
            <a:r>
              <a:rPr lang="zh-CN" altLang="en-US">
                <a:solidFill>
                  <a:srgbClr val="C00000">
                    <a:alpha val="94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接反会有安全隐患哦！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3C6403-B682-2C19-68DA-B3767820AE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9795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ADD4BE-6B4A-58B6-EF1B-6324FDC8583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224405" y="52781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FC8EE2-7051-7A6B-BB64-9168CE9761B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63870" y="527748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D45960-572C-F4F3-C208-E4810E33E12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58130" y="4074795"/>
            <a:ext cx="1261745" cy="10890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363B17-6BD1-C893-2282-BBE6C1909B1A}"/>
              </a:ext>
            </a:extLst>
          </p:cNvPr>
          <p:cNvSpPr txBox="1"/>
          <p:nvPr/>
        </p:nvSpPr>
        <p:spPr>
          <a:xfrm>
            <a:off x="1923850" y="4311015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1C869-5E14-37B7-F546-780167105EF4}"/>
              </a:ext>
            </a:extLst>
          </p:cNvPr>
          <p:cNvSpPr txBox="1"/>
          <p:nvPr/>
        </p:nvSpPr>
        <p:spPr>
          <a:xfrm>
            <a:off x="5218413" y="4074160"/>
            <a:ext cx="1541178" cy="120459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514AF-6262-7F7F-D7B8-12FBBB2786A0}"/>
              </a:ext>
            </a:extLst>
          </p:cNvPr>
          <p:cNvSpPr txBox="1"/>
          <p:nvPr/>
        </p:nvSpPr>
        <p:spPr>
          <a:xfrm>
            <a:off x="8512976" y="3990975"/>
            <a:ext cx="1755174" cy="12776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1083E-4697-14B1-8950-A2A8B60E67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298378" y="741680"/>
            <a:ext cx="348127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请挑出一个标有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470uF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”的电解电容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E1F0-F927-78AA-342D-CD43501C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D5AD85-80F8-2F92-4E5D-C46F30D1F1FD}"/>
              </a:ext>
            </a:extLst>
          </p:cNvPr>
          <p:cNvGrpSpPr/>
          <p:nvPr/>
        </p:nvGrpSpPr>
        <p:grpSpPr>
          <a:xfrm>
            <a:off x="1245235" y="323215"/>
            <a:ext cx="1829659" cy="604520"/>
            <a:chOff x="716110" y="296170"/>
            <a:chExt cx="1829688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C43A112-E698-2956-9DF8-4EC0860DF66A}"/>
                </a:ext>
              </a:extLst>
            </p:cNvPr>
            <p:cNvSpPr txBox="1"/>
            <p:nvPr/>
          </p:nvSpPr>
          <p:spPr>
            <a:xfrm>
              <a:off x="716110" y="296170"/>
              <a:ext cx="1829688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电容充电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52A32C-8B05-E3DF-E4BA-6D935F5B36B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FFB880F-C4BA-07E7-EBD4-F9998D2FAF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8413D6-4419-58D8-6182-CAFEB0F43CC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3403D-8A66-9C75-B716-A02B2D7308A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959F0F7-0362-4456-5005-A5F25862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14C684-4CC3-A8B1-96ED-AD7D54778BA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F66BF-83DE-2E7B-2F03-7EBAC3D80D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608945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时，电容器的两个极板分别与电源的正负极相连，与电源正极相连的金属极板上的自由电子在电源电压作用下，形成电流流向与电源负极相连的金属极板。此时，与电源正极相连的金属极板失去电子逐渐积累正电荷，而与电源负极相连的金属极板获得电子逐渐积累负电荷，两金属板携带的正负电荷数始终保持大小相等，方向相反，直到极板间的电压与电源电压相等，充电结束，这个过程将电源的电能转化为电容器的电能并储存起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19553-40D6-FD5A-321F-B643CD4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8" y="1954550"/>
            <a:ext cx="6076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1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20E5-3680-8A75-3E81-FA2BC9C8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4E6CA4-5770-9001-F545-414776ABF2D9}"/>
              </a:ext>
            </a:extLst>
          </p:cNvPr>
          <p:cNvGrpSpPr/>
          <p:nvPr/>
        </p:nvGrpSpPr>
        <p:grpSpPr>
          <a:xfrm>
            <a:off x="1245235" y="323215"/>
            <a:ext cx="1731047" cy="604520"/>
            <a:chOff x="716110" y="296170"/>
            <a:chExt cx="17310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CCE8E98-40E9-022F-5838-07636B94B14F}"/>
                </a:ext>
              </a:extLst>
            </p:cNvPr>
            <p:cNvSpPr txBox="1"/>
            <p:nvPr/>
          </p:nvSpPr>
          <p:spPr>
            <a:xfrm>
              <a:off x="716110" y="296170"/>
              <a:ext cx="173107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电容放电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C51B247-6BCB-EF8E-E040-CFB0702CAC3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8AD53798-AC34-32CB-EC2A-31E56B95C65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D296FA0-89EF-77F1-66D1-75814220D42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CFE667-5429-B37F-DC61-DD96A538D5BD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9CF19531-280E-6503-F079-2C981ED7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9F0C29E-813F-DD8B-9C8D-28BED5677C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0250" y="1210310"/>
            <a:ext cx="156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RC</a:t>
            </a: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回路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792EE-459E-D186-45F3-F330CEBAF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58000" y="1554725"/>
            <a:ext cx="4805082" cy="336689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放电过程：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当开关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断开，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闭合时，由于充电后的电容器两个金属极板积累了相反的电荷，会在电路中形成电压。负电荷在电压的作用下，向带正电的金属极板上移动，形成电流，电容器开始放电，随着电荷的中和，电路中的电压差越来越小，电流越来越低，当所有电荷中和过程结束，金属板不再带电，电压减少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，电容器放电完毕。</a:t>
            </a:r>
          </a:p>
          <a:p>
            <a:pPr indent="0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C82D30-5E35-10C0-B895-F20C8412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8" y="1954550"/>
            <a:ext cx="60769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28148" y="3429248"/>
            <a:ext cx="2935705" cy="1230666"/>
            <a:chOff x="4615322" y="2848154"/>
            <a:chExt cx="2935705" cy="1230666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6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6E9759-64AC-DBF5-C957-017AE974B2B5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567244BB-B96C-AFAF-6D3D-EF4FBA53BE9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91AB2732-CB6F-C738-2167-29C6281968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119F4E8-CF0C-48FE-384E-DE4D62DBA17E}"/>
              </a:ext>
            </a:extLst>
          </p:cNvPr>
          <p:cNvGrpSpPr/>
          <p:nvPr/>
        </p:nvGrpSpPr>
        <p:grpSpPr>
          <a:xfrm>
            <a:off x="3926184" y="3429248"/>
            <a:ext cx="4339650" cy="1230666"/>
            <a:chOff x="3913358" y="2848154"/>
            <a:chExt cx="4339650" cy="12306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9DD006-0D91-51D5-91C0-74B06CCFCF54}"/>
                </a:ext>
              </a:extLst>
            </p:cNvPr>
            <p:cNvSpPr txBox="1"/>
            <p:nvPr/>
          </p:nvSpPr>
          <p:spPr>
            <a:xfrm>
              <a:off x="3913358" y="3140322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电容充放电电路制作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6D651-B4ED-17AF-F490-CD8B63D80FC1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425661F-69A7-27C9-C82F-DF94B6EBDCA9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062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50" y="5311"/>
              <a:ext cx="178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39C638-071A-A4AF-964E-3BA5074B01E5}"/>
              </a:ext>
            </a:extLst>
          </p:cNvPr>
          <p:cNvSpPr txBox="1"/>
          <p:nvPr/>
        </p:nvSpPr>
        <p:spPr>
          <a:xfrm>
            <a:off x="4271645" y="803910"/>
            <a:ext cx="6649085" cy="510185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请挑出阻值为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1kΩ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的电阻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72AF-7138-DC68-1C35-7FD735E0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DD498C-7A4D-BCFA-450E-B2EA4711283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CAB7BB-DC0D-0226-E444-BEA74510ADB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28F385-1D9C-A895-AEE2-160990FF2A7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D27447E-6305-572A-3C54-9ACF54FF2D5B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F8E988-DE6B-EB28-93F4-6BF349FA2F6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9DC1C8-3BD7-ED42-327E-DB230AFF107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BC6FA7DA-74F4-8206-AC8C-1543E449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64A45A-0940-6B52-37FD-CF5C158845FC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EB5039-A4EC-A008-DE74-E56BC9C72D8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FB9ABB-0E60-F833-A59E-0310228538C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CB9F8C-0F6B-7E3B-431B-569BB07E61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45A4-152B-0F16-6F2E-770A37E27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611DB-1085-0556-3DDE-50016C882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C1C693A-B5B0-B0C7-D659-E45E8E16D0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DCAE8F-2995-48E8-6090-3ED99096DEB3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4F6A6E-0D47-132F-3ECE-ACDD82EBFC4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2B1DA87-016D-AE6B-B424-73F99DDB1D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596129A-7982-24F0-EE54-EE07D4448AA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D260A69-0C2E-38F2-609F-6DFB6A911FA8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6EA189-60F5-EC09-916F-8BA7206C48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D68C8A-0F62-F49A-9C69-1F28235195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E54D1-01E6-A1EC-C02C-ED2223FC54B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D6141E-C9FC-FF53-6CC7-69A9ECE2ABD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BF97BC-0602-F08B-E8B0-553286B84D9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C28A329-2F12-061E-996F-A59BAA99B8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05169F-7DEF-408A-AFC7-683B26CC51D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421970-3F69-4146-3D83-4C024080AEF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3F8F387-F6AA-05C2-B602-347509DD6F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AFF92D-BBD2-F1E9-7F09-B194C86EED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957A00-BA74-676B-A371-C595189AC8EE}"/>
              </a:ext>
            </a:extLst>
          </p:cNvPr>
          <p:cNvSpPr txBox="1"/>
          <p:nvPr/>
        </p:nvSpPr>
        <p:spPr>
          <a:xfrm>
            <a:off x="7222770" y="1307901"/>
            <a:ext cx="4119320" cy="91940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请挑出一个红色发光二极管和一个绿色发光二极管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5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7409</TotalTime>
  <Words>1000</Words>
  <Application>Microsoft Office PowerPoint</Application>
  <PresentationFormat>宽屏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微软雅黑</vt:lpstr>
      <vt:lpstr>Calibri</vt:lpstr>
      <vt:lpstr>Times New Roman</vt:lpstr>
      <vt:lpstr>锦绣宋体</vt:lpstr>
      <vt:lpstr>等线</vt:lpstr>
      <vt:lpstr>Calibri Light</vt:lpstr>
      <vt:lpstr>Wingdings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331</cp:revision>
  <dcterms:created xsi:type="dcterms:W3CDTF">2018-09-17T11:33:00Z</dcterms:created>
  <dcterms:modified xsi:type="dcterms:W3CDTF">2025-04-13T19:02:25Z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E3A83EF535F042629DEE8199105535AF_13</vt:lpwstr>
  </property>
  <property fmtid="{D5CDD505-2E9C-101B-9397-08002B2CF9AE}" pid="3" name="KSOProductBuildVer">
    <vt:lpwstr>2052-12.1.0.16929</vt:lpwstr>
  </property>
</Properties>
</file>